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sldIdLst>
    <p:sldId id="257" r:id="rId2"/>
    <p:sldId id="256" r:id="rId3"/>
    <p:sldId id="265" r:id="rId4"/>
    <p:sldId id="260" r:id="rId5"/>
    <p:sldId id="264" r:id="rId6"/>
    <p:sldId id="270" r:id="rId7"/>
    <p:sldId id="261" r:id="rId8"/>
    <p:sldId id="263" r:id="rId9"/>
    <p:sldId id="266" r:id="rId10"/>
    <p:sldId id="268" r:id="rId11"/>
    <p:sldId id="267" r:id="rId12"/>
    <p:sldId id="271" r:id="rId13"/>
    <p:sldId id="25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1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1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36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1561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625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43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82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958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09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3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74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75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88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831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8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2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344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BA049-75CA-234D-B20C-A2760F540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3" y="211873"/>
            <a:ext cx="8791575" cy="1349298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COMPREHENSIVE PLAN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ACTION PLANNING TRAINING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5/14/19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88D777-E627-E64A-8A05-38E896EC9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293" y="1717288"/>
            <a:ext cx="11329639" cy="4783873"/>
          </a:xfrm>
        </p:spPr>
        <p:txBody>
          <a:bodyPr>
            <a:normAutofit/>
          </a:bodyPr>
          <a:lstStyle/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PURPOSE:</a:t>
            </a:r>
            <a:r>
              <a:rPr lang="en-US" sz="2800" b="1" dirty="0"/>
              <a:t> </a:t>
            </a:r>
            <a:r>
              <a:rPr lang="en-US" sz="2800" dirty="0"/>
              <a:t>To train committee chairs and staff on the action planning process, worksheets, and tools so that they are equipped to lead action planning by committees in June &amp; July. 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YOUR ASSIGNMENT: </a:t>
            </a:r>
            <a:r>
              <a:rPr lang="en-US" sz="2800" dirty="0"/>
              <a:t>By July 31, submit UP TO 10 priority implementation actions from your committee to Mayor. 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50412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232BD-E695-A54D-AFD6-3A6B21EBE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922170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ACTION PLAN EXAMPLES: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1. Parks &amp; Recreation</a:t>
            </a:r>
            <a:br>
              <a:rPr lang="en-US" dirty="0"/>
            </a:br>
            <a:r>
              <a:rPr lang="en-US" dirty="0"/>
              <a:t>2. Intergovernmental Cooperation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384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D3C64-8406-BC41-B4E1-1FAB977B8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799506"/>
          </a:xfrm>
        </p:spPr>
        <p:txBody>
          <a:bodyPr/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REVIEW 2001 ACTIONS: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GATHER IDEAS</a:t>
            </a:r>
          </a:p>
        </p:txBody>
      </p:sp>
    </p:spTree>
    <p:extLst>
      <p:ext uri="{BB962C8B-B14F-4D97-AF65-F5344CB8AC3E}">
        <p14:creationId xmlns:p14="http://schemas.microsoft.com/office/powerpoint/2010/main" val="2978052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D59E0-6B40-C546-86B4-58093A3EE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4277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20578-CC6E-7F47-9BE8-A9EB23B5C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83112"/>
            <a:ext cx="8946541" cy="4765287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At next committee meeting: begin the action planning process</a:t>
            </a:r>
          </a:p>
          <a:p>
            <a:r>
              <a:rPr lang="en-US" sz="2400" dirty="0">
                <a:solidFill>
                  <a:schemeClr val="bg1"/>
                </a:solidFill>
              </a:rPr>
              <a:t>Committee chairs, with assistance of staff, lead this process</a:t>
            </a:r>
          </a:p>
          <a:p>
            <a:r>
              <a:rPr lang="en-US" sz="2400" dirty="0">
                <a:solidFill>
                  <a:schemeClr val="bg1"/>
                </a:solidFill>
              </a:rPr>
              <a:t>Committees implement action planning guidance</a:t>
            </a:r>
          </a:p>
          <a:p>
            <a:r>
              <a:rPr lang="en-US" sz="2400" dirty="0">
                <a:solidFill>
                  <a:schemeClr val="bg1"/>
                </a:solidFill>
              </a:rPr>
              <a:t>By July 31, each committee will submit list of priority actions to Mayor Ringberg. 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This includes a worksheet for each action.</a:t>
            </a:r>
          </a:p>
        </p:txBody>
      </p:sp>
    </p:spTree>
    <p:extLst>
      <p:ext uri="{BB962C8B-B14F-4D97-AF65-F5344CB8AC3E}">
        <p14:creationId xmlns:p14="http://schemas.microsoft.com/office/powerpoint/2010/main" val="242415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DC908-7822-8B43-9693-264684565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150167"/>
            <a:ext cx="9905998" cy="875746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Moving forward: passing the baton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FCF15-8696-504A-8CEF-CCF7E5DBA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151906"/>
            <a:ext cx="11931804" cy="5549977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US" sz="2800" b="1" dirty="0">
                <a:solidFill>
                  <a:schemeClr val="bg1"/>
                </a:solidFill>
              </a:rPr>
              <a:t>Materials for Chairs &amp; Committees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Milestones Flow Chart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Guidance to Committees: Steps for Action Planning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Committees Connections Spreadsheet: to identify where the committee should focus (with example)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SMART Actions definitions &amp; Guiding Principles sheets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2001 Actions lists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Potential Actions Form (to document Committee ideas for potential actions)(include P&amp;R Example)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Individual Action Worksheet (to be completed for each priority action)(include P&amp;R Example)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Committee missions table – posted at City website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438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1AA1E2-AC1B-3A44-80AD-4F3B6C7B4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4643389"/>
          </a:xfrm>
        </p:spPr>
        <p:txBody>
          <a:bodyPr/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Questions, Discussion, Suggested Improvements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THANK YOU!!!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GO FORTH &amp;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1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A1B813-27EE-834F-956A-81BBB78D5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39377"/>
            <a:ext cx="9905998" cy="741931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Expected Outcomes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9B3CCC-A3C8-F744-9AAC-4534057FB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981309"/>
            <a:ext cx="9905999" cy="53971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sz="2800" dirty="0">
                <a:solidFill>
                  <a:schemeClr val="bg1"/>
                </a:solidFill>
              </a:rPr>
              <a:t>Generate cross-communication among committees;</a:t>
            </a:r>
          </a:p>
          <a:p>
            <a:pPr lvl="0"/>
            <a:r>
              <a:rPr lang="en-US" sz="2800" dirty="0">
                <a:solidFill>
                  <a:schemeClr val="bg1"/>
                </a:solidFill>
              </a:rPr>
              <a:t>Equip committee chairs and City staff with the process steps, worksheets, and knowledge to work with each committee to produce a prioritized list of actions (to be incorporated into final Comp Plan);</a:t>
            </a:r>
          </a:p>
          <a:p>
            <a:pPr lvl="0"/>
            <a:r>
              <a:rPr lang="en-US" sz="2800" dirty="0">
                <a:solidFill>
                  <a:schemeClr val="bg1"/>
                </a:solidFill>
              </a:rPr>
              <a:t>Establish clear and common understanding of the definition and scope of an implementation “action” (through examples and SMART criteria);</a:t>
            </a:r>
          </a:p>
          <a:p>
            <a:pPr lvl="0"/>
            <a:r>
              <a:rPr lang="en-US" sz="2800" dirty="0">
                <a:solidFill>
                  <a:schemeClr val="bg1"/>
                </a:solidFill>
              </a:rPr>
              <a:t>Transfer action planning responsibilities to committees.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554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491CF5-C09D-CF4A-9B02-0A71320E0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823" y="2671811"/>
            <a:ext cx="9404723" cy="1400530"/>
          </a:xfrm>
        </p:spPr>
        <p:txBody>
          <a:bodyPr/>
          <a:lstStyle/>
          <a:p>
            <a:pPr algn="ctr"/>
            <a:r>
              <a:rPr lang="en-US" sz="4800" dirty="0"/>
              <a:t>REVIEW AGENDA</a:t>
            </a:r>
          </a:p>
        </p:txBody>
      </p:sp>
    </p:spTree>
    <p:extLst>
      <p:ext uri="{BB962C8B-B14F-4D97-AF65-F5344CB8AC3E}">
        <p14:creationId xmlns:p14="http://schemas.microsoft.com/office/powerpoint/2010/main" val="313889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A119E8-73EC-A147-AD9D-81D7BC5B8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604" y="242393"/>
            <a:ext cx="10515600" cy="677863"/>
          </a:xfrm>
          <a:noFill/>
          <a:ln w="28575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Comprehensive Plan Implementation Actions Process: May – December 2019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4AEFDE-E6FA-7946-856F-A36486F3C80A}"/>
              </a:ext>
            </a:extLst>
          </p:cNvPr>
          <p:cNvSpPr txBox="1"/>
          <p:nvPr/>
        </p:nvSpPr>
        <p:spPr>
          <a:xfrm>
            <a:off x="871604" y="1034780"/>
            <a:ext cx="1608344" cy="646331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May 14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</a:p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98589C-365B-1C43-BAD0-DB23D0C61370}"/>
              </a:ext>
            </a:extLst>
          </p:cNvPr>
          <p:cNvSpPr txBox="1"/>
          <p:nvPr/>
        </p:nvSpPr>
        <p:spPr>
          <a:xfrm>
            <a:off x="2646762" y="1042234"/>
            <a:ext cx="1938628" cy="646331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May, June, July</a:t>
            </a:r>
          </a:p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FF15C2-79CF-B14E-96BE-6E995D354DFB}"/>
              </a:ext>
            </a:extLst>
          </p:cNvPr>
          <p:cNvSpPr txBox="1"/>
          <p:nvPr/>
        </p:nvSpPr>
        <p:spPr>
          <a:xfrm>
            <a:off x="4754190" y="1034779"/>
            <a:ext cx="1951335" cy="646331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August </a:t>
            </a:r>
          </a:p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74E061-7651-574F-9897-D6D756FD7533}"/>
              </a:ext>
            </a:extLst>
          </p:cNvPr>
          <p:cNvSpPr/>
          <p:nvPr/>
        </p:nvSpPr>
        <p:spPr>
          <a:xfrm>
            <a:off x="874235" y="1688565"/>
            <a:ext cx="1605713" cy="37401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Training for Committee Chairs, Plan Commission, City Staff: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Action Planning principles, steps, &amp; worksheets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2D637D-D460-5447-984C-B7CB682C2A75}"/>
              </a:ext>
            </a:extLst>
          </p:cNvPr>
          <p:cNvSpPr/>
          <p:nvPr/>
        </p:nvSpPr>
        <p:spPr>
          <a:xfrm>
            <a:off x="2637628" y="1688565"/>
            <a:ext cx="1944578" cy="374019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bg1"/>
                </a:solidFill>
              </a:rPr>
              <a:t>Each committee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develops &amp; selects actions they want to pursue: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Follow step-by-step process;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Focused on goals &amp; objectives relevant to committee;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Complete worksheet for selected actions.</a:t>
            </a:r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Submit up to 10 actions to Mayor by 7/31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143818-8FE7-0E4C-8268-0B63A9D419D7}"/>
              </a:ext>
            </a:extLst>
          </p:cNvPr>
          <p:cNvSpPr/>
          <p:nvPr/>
        </p:nvSpPr>
        <p:spPr>
          <a:xfrm>
            <a:off x="4761807" y="1674969"/>
            <a:ext cx="1970607" cy="37327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bg1"/>
                </a:solidFill>
              </a:rPr>
              <a:t>Mayor &amp; plan commission initiate review of actions submitted by committees.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Coordinate with committee chairs as needed.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Committees consider inclusion in 2020 budgets as feasible/appropriate 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3E9DA632-743C-E548-AA1D-0183361E0DA1}"/>
              </a:ext>
            </a:extLst>
          </p:cNvPr>
          <p:cNvSpPr/>
          <p:nvPr/>
        </p:nvSpPr>
        <p:spPr>
          <a:xfrm>
            <a:off x="10544342" y="5401696"/>
            <a:ext cx="1613302" cy="122887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Everyone Celebrates!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19E1603F-9354-404F-81F0-C9A07AB15F89}"/>
              </a:ext>
            </a:extLst>
          </p:cNvPr>
          <p:cNvSpPr/>
          <p:nvPr/>
        </p:nvSpPr>
        <p:spPr>
          <a:xfrm>
            <a:off x="2658547" y="5421301"/>
            <a:ext cx="1978817" cy="121467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Individual committees</a:t>
            </a: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Public welcome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76410EA5-4BBB-534C-935B-4C63D207B091}"/>
              </a:ext>
            </a:extLst>
          </p:cNvPr>
          <p:cNvSpPr/>
          <p:nvPr/>
        </p:nvSpPr>
        <p:spPr>
          <a:xfrm>
            <a:off x="4750978" y="5418837"/>
            <a:ext cx="1998940" cy="12313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Mayor &amp; Planning Commission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Individual committees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City Staff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Public welcome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FAEB41-05DF-0740-BA94-EA66C334210E}"/>
              </a:ext>
            </a:extLst>
          </p:cNvPr>
          <p:cNvSpPr txBox="1"/>
          <p:nvPr/>
        </p:nvSpPr>
        <p:spPr>
          <a:xfrm>
            <a:off x="6863535" y="1054880"/>
            <a:ext cx="1816767" cy="646331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September &amp; October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C84CD55-4C11-2048-BFEF-BAF25C48ADB0}"/>
              </a:ext>
            </a:extLst>
          </p:cNvPr>
          <p:cNvSpPr/>
          <p:nvPr/>
        </p:nvSpPr>
        <p:spPr>
          <a:xfrm>
            <a:off x="6882881" y="1696020"/>
            <a:ext cx="1816766" cy="37327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Plan Commission develops list of actions for Final Comp. Plan: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Recommends final list to Common Council;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Identifies priorities for possible inclusion in 2020 budget.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5E2543C-A55D-D44D-980B-717156A0F3CF}"/>
              </a:ext>
            </a:extLst>
          </p:cNvPr>
          <p:cNvSpPr txBox="1"/>
          <p:nvPr/>
        </p:nvSpPr>
        <p:spPr>
          <a:xfrm>
            <a:off x="8827420" y="1054880"/>
            <a:ext cx="1676242" cy="646331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November</a:t>
            </a:r>
          </a:p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0FBF3C-D23F-4E4B-B4AA-86539599A61C}"/>
              </a:ext>
            </a:extLst>
          </p:cNvPr>
          <p:cNvSpPr txBox="1"/>
          <p:nvPr/>
        </p:nvSpPr>
        <p:spPr>
          <a:xfrm>
            <a:off x="10583779" y="1034779"/>
            <a:ext cx="1573865" cy="646331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December</a:t>
            </a:r>
          </a:p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1D3FE29-31F0-5546-8FB0-0BADE7516BD6}"/>
              </a:ext>
            </a:extLst>
          </p:cNvPr>
          <p:cNvSpPr/>
          <p:nvPr/>
        </p:nvSpPr>
        <p:spPr>
          <a:xfrm>
            <a:off x="8833377" y="1674969"/>
            <a:ext cx="1670285" cy="37327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Common Council approves final list of Implementation 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Incorporates priorities into 2020 budget as appropriate &amp; feasible</a:t>
            </a:r>
          </a:p>
          <a:p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7DA03B2-8703-2C47-85C9-601058E59A75}"/>
              </a:ext>
            </a:extLst>
          </p:cNvPr>
          <p:cNvSpPr/>
          <p:nvPr/>
        </p:nvSpPr>
        <p:spPr>
          <a:xfrm>
            <a:off x="6863537" y="5402123"/>
            <a:ext cx="1816762" cy="12689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Mayor &amp; Planning Commission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City Staff </a:t>
            </a:r>
          </a:p>
          <a:p>
            <a:endParaRPr lang="en-US" sz="1200" b="1" dirty="0">
              <a:solidFill>
                <a:schemeClr val="bg1"/>
              </a:solidFill>
            </a:endParaRP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Public welcome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C14C1E80-4541-1E40-B45D-C140AB6F1814}"/>
              </a:ext>
            </a:extLst>
          </p:cNvPr>
          <p:cNvSpPr/>
          <p:nvPr/>
        </p:nvSpPr>
        <p:spPr>
          <a:xfrm>
            <a:off x="8833377" y="5418836"/>
            <a:ext cx="1683337" cy="12313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Mayor &amp; Common Council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City Staff</a:t>
            </a:r>
          </a:p>
          <a:p>
            <a:endParaRPr lang="en-US" sz="1200" b="1" dirty="0">
              <a:solidFill>
                <a:schemeClr val="bg1"/>
              </a:solidFill>
            </a:endParaRP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Public welcome</a:t>
            </a:r>
          </a:p>
          <a:p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0FACA15-3824-ED44-A01F-580178A0A6FF}"/>
              </a:ext>
            </a:extLst>
          </p:cNvPr>
          <p:cNvSpPr/>
          <p:nvPr/>
        </p:nvSpPr>
        <p:spPr>
          <a:xfrm>
            <a:off x="10583779" y="1681110"/>
            <a:ext cx="1573866" cy="374018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bg1"/>
                </a:solidFill>
              </a:rPr>
              <a:t>Comprehensive Plan Completed with actions incorporated into appropriate chapters</a:t>
            </a:r>
          </a:p>
          <a:p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EDFA089D-0D55-F94D-AE2F-1D38053B2F29}"/>
              </a:ext>
            </a:extLst>
          </p:cNvPr>
          <p:cNvSpPr/>
          <p:nvPr/>
        </p:nvSpPr>
        <p:spPr>
          <a:xfrm>
            <a:off x="6652205" y="1764325"/>
            <a:ext cx="3170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>
            <a:extLst>
              <a:ext uri="{FF2B5EF4-FFF2-40B4-BE49-F238E27FC236}">
                <a16:creationId xmlns:a16="http://schemas.microsoft.com/office/drawing/2014/main" id="{60D7E4E8-3439-3A4D-89D5-D198C5874AE4}"/>
              </a:ext>
            </a:extLst>
          </p:cNvPr>
          <p:cNvSpPr/>
          <p:nvPr/>
        </p:nvSpPr>
        <p:spPr>
          <a:xfrm>
            <a:off x="8676463" y="1764325"/>
            <a:ext cx="3170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>
            <a:extLst>
              <a:ext uri="{FF2B5EF4-FFF2-40B4-BE49-F238E27FC236}">
                <a16:creationId xmlns:a16="http://schemas.microsoft.com/office/drawing/2014/main" id="{13372399-FD0B-AD41-B17F-23FC70EF817E}"/>
              </a:ext>
            </a:extLst>
          </p:cNvPr>
          <p:cNvSpPr/>
          <p:nvPr/>
        </p:nvSpPr>
        <p:spPr>
          <a:xfrm>
            <a:off x="10425275" y="1764325"/>
            <a:ext cx="3170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171173CE-59B6-BC49-8AF0-C76D7DE5220A}"/>
              </a:ext>
            </a:extLst>
          </p:cNvPr>
          <p:cNvSpPr/>
          <p:nvPr/>
        </p:nvSpPr>
        <p:spPr>
          <a:xfrm>
            <a:off x="4503819" y="1764325"/>
            <a:ext cx="3170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4513F1-3980-7843-9C19-9FFC6BF3F746}"/>
              </a:ext>
            </a:extLst>
          </p:cNvPr>
          <p:cNvSpPr/>
          <p:nvPr/>
        </p:nvSpPr>
        <p:spPr>
          <a:xfrm>
            <a:off x="68664" y="915962"/>
            <a:ext cx="682906" cy="50053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2009-2019 COMPREHENSIVE PLAN APPROVED</a:t>
            </a:r>
          </a:p>
        </p:txBody>
      </p:sp>
      <p:sp>
        <p:nvSpPr>
          <p:cNvPr id="31" name="Right Arrow 30">
            <a:extLst>
              <a:ext uri="{FF2B5EF4-FFF2-40B4-BE49-F238E27FC236}">
                <a16:creationId xmlns:a16="http://schemas.microsoft.com/office/drawing/2014/main" id="{A4E1031B-40CB-9443-AD3D-C801FD55274D}"/>
              </a:ext>
            </a:extLst>
          </p:cNvPr>
          <p:cNvSpPr/>
          <p:nvPr/>
        </p:nvSpPr>
        <p:spPr>
          <a:xfrm>
            <a:off x="723768" y="1764325"/>
            <a:ext cx="3170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0008AEEC-2655-3C42-97BE-875FF6B910E8}"/>
              </a:ext>
            </a:extLst>
          </p:cNvPr>
          <p:cNvSpPr/>
          <p:nvPr/>
        </p:nvSpPr>
        <p:spPr>
          <a:xfrm>
            <a:off x="2384540" y="1764325"/>
            <a:ext cx="3170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B633366-DF44-F947-A290-11449265CBE5}"/>
              </a:ext>
            </a:extLst>
          </p:cNvPr>
          <p:cNvSpPr/>
          <p:nvPr/>
        </p:nvSpPr>
        <p:spPr>
          <a:xfrm>
            <a:off x="840024" y="5442172"/>
            <a:ext cx="1613302" cy="122887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Committee Chairs, Plan Commission, City Staff.</a:t>
            </a:r>
          </a:p>
        </p:txBody>
      </p:sp>
    </p:spTree>
    <p:extLst>
      <p:ext uri="{BB962C8B-B14F-4D97-AF65-F5344CB8AC3E}">
        <p14:creationId xmlns:p14="http://schemas.microsoft.com/office/powerpoint/2010/main" val="1413085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AAF1C-DCE8-6648-A079-2BF898FEF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3126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Things to Consider in the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BB3D4-5BF0-2D4E-890A-DA8880144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273" y="1550020"/>
            <a:ext cx="9801921" cy="49622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Reference and use existing plans &amp; relevant ordinances</a:t>
            </a:r>
          </a:p>
          <a:p>
            <a:r>
              <a:rPr lang="en-US" sz="2800" dirty="0">
                <a:solidFill>
                  <a:schemeClr val="bg1"/>
                </a:solidFill>
              </a:rPr>
              <a:t>Build upon previous plan &amp; associated actions</a:t>
            </a:r>
          </a:p>
          <a:p>
            <a:r>
              <a:rPr lang="en-US" sz="2800" dirty="0">
                <a:solidFill>
                  <a:schemeClr val="bg1"/>
                </a:solidFill>
              </a:rPr>
              <a:t>Promote communication &amp; coordination across committees</a:t>
            </a:r>
          </a:p>
          <a:p>
            <a:r>
              <a:rPr lang="en-US" sz="2800" dirty="0">
                <a:solidFill>
                  <a:schemeClr val="bg1"/>
                </a:solidFill>
              </a:rPr>
              <a:t>5-10 year time horizon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17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3AABB-1132-2B4F-933C-3AA1C617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240844"/>
            <a:ext cx="9404723" cy="1097302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Guiding Principles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(included on actions worksheet)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FEE5A-FC56-4D4C-9B65-B8AAF2DD8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2" y="1494264"/>
            <a:ext cx="9403742" cy="4754136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/>
              <a:t>Vision</a:t>
            </a:r>
            <a:r>
              <a:rPr lang="en-US" dirty="0"/>
              <a:t>: </a:t>
            </a:r>
            <a:r>
              <a:rPr lang="en-US" dirty="0">
                <a:solidFill>
                  <a:schemeClr val="bg1"/>
                </a:solidFill>
              </a:rPr>
              <a:t>Bayfield considers health, equity, and sustainability in government decision-making processes, policies, and programs, to create a vibrant, engaged, and welcoming community for all residents and visitors. </a:t>
            </a:r>
          </a:p>
          <a:p>
            <a:r>
              <a:rPr lang="en-US" b="1" dirty="0"/>
              <a:t>Health </a:t>
            </a:r>
            <a:r>
              <a:rPr lang="en-US" dirty="0"/>
              <a:t>Goal: </a:t>
            </a:r>
            <a:r>
              <a:rPr lang="en-US" dirty="0">
                <a:solidFill>
                  <a:schemeClr val="bg1"/>
                </a:solidFill>
              </a:rPr>
              <a:t>Bayfield supports the well-being of all with policies and programs that promote healthy food, a clean and accessible environment, and opportunities for active living in our community. </a:t>
            </a:r>
          </a:p>
          <a:p>
            <a:r>
              <a:rPr lang="en-US" b="1" dirty="0"/>
              <a:t>Education </a:t>
            </a:r>
            <a:r>
              <a:rPr lang="en-US" dirty="0"/>
              <a:t>Goal: </a:t>
            </a:r>
            <a:r>
              <a:rPr lang="en-US" dirty="0">
                <a:solidFill>
                  <a:schemeClr val="bg1"/>
                </a:solidFill>
              </a:rPr>
              <a:t>Bayfield builds strong relationships with the School District and other educational institutions in the area to work proactively and cooperatively on current issues and long-term community planning. </a:t>
            </a:r>
          </a:p>
          <a:p>
            <a:r>
              <a:rPr lang="en-US" b="1" dirty="0"/>
              <a:t>Sustainability</a:t>
            </a:r>
            <a:r>
              <a:rPr lang="en-US" dirty="0"/>
              <a:t>: </a:t>
            </a:r>
            <a:r>
              <a:rPr lang="en-US" dirty="0">
                <a:solidFill>
                  <a:schemeClr val="bg1"/>
                </a:solidFill>
              </a:rPr>
              <a:t>The Natural Step Framework (2001)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9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7B1F3-2A62-5C4F-9893-0500DD4E6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715" y="317435"/>
            <a:ext cx="9905998" cy="588757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SMART Actions Definition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130D4B-83E9-8D49-9E52-172C922A576A}"/>
              </a:ext>
            </a:extLst>
          </p:cNvPr>
          <p:cNvSpPr/>
          <p:nvPr/>
        </p:nvSpPr>
        <p:spPr>
          <a:xfrm>
            <a:off x="880946" y="1207275"/>
            <a:ext cx="11311054" cy="5450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4025" marR="0" indent="0">
              <a:lnSpc>
                <a:spcPct val="103000"/>
              </a:lnSpc>
              <a:spcBef>
                <a:spcPts val="0"/>
              </a:spcBef>
              <a:spcAft>
                <a:spcPts val="65"/>
              </a:spcAft>
              <a:tabLst>
                <a:tab pos="1611630" algn="ctr"/>
              </a:tabLst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Action Items are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Specific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focused and clear. </a:t>
            </a:r>
          </a:p>
          <a:p>
            <a:pPr marL="1143000" marR="0" lvl="2" indent="-22860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"/>
              <a:tabLst>
                <a:tab pos="457200" algn="ctr"/>
                <a:tab pos="2109470" algn="ctr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will you do? How will you do it? </a:t>
            </a:r>
          </a:p>
          <a:p>
            <a:pPr marL="1143000" marR="0" lvl="2" indent="-22860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"/>
              <a:tabLst>
                <a:tab pos="457200" algn="ctr"/>
                <a:tab pos="1868805" algn="ctr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Why is it important to do now? </a:t>
            </a:r>
          </a:p>
          <a:p>
            <a:pPr marL="1143000" marR="0" lvl="2" indent="-22860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"/>
              <a:tabLst>
                <a:tab pos="457200" algn="ctr"/>
                <a:tab pos="2153920" algn="ctr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State Action Items in as much detail as possible. </a:t>
            </a:r>
          </a:p>
          <a:p>
            <a:pPr marL="1143000" marR="0" lvl="2" indent="-228600">
              <a:lnSpc>
                <a:spcPct val="103000"/>
              </a:lnSpc>
              <a:spcBef>
                <a:spcPts val="0"/>
              </a:spcBef>
              <a:spcAft>
                <a:spcPts val="65"/>
              </a:spcAft>
              <a:buFont typeface="Wingdings" pitchFamily="2" charset="2"/>
              <a:buChar char=""/>
              <a:tabLst>
                <a:tab pos="457200" algn="ctr"/>
                <a:tab pos="3648710" algn="ctr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State Action Items in a positive way “We want XXX” is more effective than “We don’t want XXXX.” </a:t>
            </a:r>
          </a:p>
          <a:p>
            <a:pPr marL="46355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454025" marR="0" indent="0">
              <a:lnSpc>
                <a:spcPct val="103000"/>
              </a:lnSpc>
              <a:spcBef>
                <a:spcPts val="0"/>
              </a:spcBef>
              <a:spcAft>
                <a:spcPts val="65"/>
              </a:spcAft>
              <a:tabLst>
                <a:tab pos="1530985" algn="ctr"/>
              </a:tabLst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Action Items have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Measurable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outcomes. </a:t>
            </a:r>
          </a:p>
          <a:p>
            <a:pPr marL="1143000" marR="0" lvl="2" indent="-22860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"/>
              <a:tabLst>
                <a:tab pos="457200" algn="ctr"/>
                <a:tab pos="2333625" algn="ctr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“If you can’t measure it, you can’t manage it.” </a:t>
            </a:r>
          </a:p>
          <a:p>
            <a:pPr marL="1143000" marR="0" lvl="2" indent="-22860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"/>
              <a:tabLst>
                <a:tab pos="457200" algn="ctr"/>
                <a:tab pos="2448560" algn="ctr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Establish (or borrow) criteria to measure progress. </a:t>
            </a:r>
          </a:p>
          <a:p>
            <a:pPr marL="1143000" marR="0" lvl="2" indent="-228600">
              <a:lnSpc>
                <a:spcPct val="103000"/>
              </a:lnSpc>
              <a:spcBef>
                <a:spcPts val="0"/>
              </a:spcBef>
              <a:spcAft>
                <a:spcPts val="65"/>
              </a:spcAft>
              <a:buFont typeface="Wingdings" pitchFamily="2" charset="2"/>
              <a:buChar char=""/>
              <a:tabLst>
                <a:tab pos="457200" algn="ctr"/>
                <a:tab pos="2338705" algn="ctr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Determining progress helps maintain progress. </a:t>
            </a:r>
          </a:p>
          <a:p>
            <a:pPr marL="46355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454025" marR="0" indent="0">
              <a:lnSpc>
                <a:spcPct val="103000"/>
              </a:lnSpc>
              <a:spcBef>
                <a:spcPts val="0"/>
              </a:spcBef>
              <a:spcAft>
                <a:spcPts val="65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Action Items are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Accepted/Agreed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to as our own. </a:t>
            </a:r>
          </a:p>
          <a:p>
            <a:pPr marL="1143000" marR="0" lvl="2" indent="-22860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"/>
              <a:tabLst>
                <a:tab pos="457200" algn="ctr"/>
                <a:tab pos="2484755" algn="ctr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 have to really want to achieve the goal so we will to do the work. </a:t>
            </a:r>
          </a:p>
          <a:p>
            <a:pPr marL="1143000" marR="0" lvl="2" indent="-22860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"/>
              <a:tabLst>
                <a:tab pos="457200" algn="ctr"/>
                <a:tab pos="2755900" algn="ctr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Action Items should be consistent with what we value and believe. </a:t>
            </a:r>
          </a:p>
          <a:p>
            <a:pPr marL="1143000" marR="0" lvl="2" indent="-228600">
              <a:lnSpc>
                <a:spcPct val="103000"/>
              </a:lnSpc>
              <a:spcBef>
                <a:spcPts val="0"/>
              </a:spcBef>
              <a:spcAft>
                <a:spcPts val="65"/>
              </a:spcAft>
              <a:buFont typeface="Wingdings" pitchFamily="2" charset="2"/>
              <a:buChar char=""/>
              <a:tabLst>
                <a:tab pos="457200" algn="ctr"/>
                <a:tab pos="2917825" algn="ctr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Action Items should not be in conflict or be inconsistent with each other. </a:t>
            </a:r>
          </a:p>
          <a:p>
            <a:pPr marL="46355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4294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7B1F3-2A62-5C4F-9893-0500DD4E6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715" y="317435"/>
            <a:ext cx="9905998" cy="588757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SMART Actions Definition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130D4B-83E9-8D49-9E52-172C922A576A}"/>
              </a:ext>
            </a:extLst>
          </p:cNvPr>
          <p:cNvSpPr/>
          <p:nvPr/>
        </p:nvSpPr>
        <p:spPr>
          <a:xfrm>
            <a:off x="880946" y="1207275"/>
            <a:ext cx="11311054" cy="3902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4025" marR="0" indent="0">
              <a:lnSpc>
                <a:spcPct val="103000"/>
              </a:lnSpc>
              <a:spcBef>
                <a:spcPts val="0"/>
              </a:spcBef>
              <a:spcAft>
                <a:spcPts val="65"/>
              </a:spcAft>
              <a:tabLst>
                <a:tab pos="2690495" algn="ctr"/>
              </a:tabLst>
            </a:pP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4025" marR="0" indent="0">
              <a:lnSpc>
                <a:spcPct val="103000"/>
              </a:lnSpc>
              <a:spcBef>
                <a:spcPts val="0"/>
              </a:spcBef>
              <a:spcAft>
                <a:spcPts val="65"/>
              </a:spcAft>
              <a:tabLst>
                <a:tab pos="2690495" algn="ctr"/>
              </a:tabLst>
            </a:pP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4025" marR="0" indent="0">
              <a:lnSpc>
                <a:spcPct val="103000"/>
              </a:lnSpc>
              <a:spcBef>
                <a:spcPts val="0"/>
              </a:spcBef>
              <a:spcAft>
                <a:spcPts val="65"/>
              </a:spcAft>
              <a:tabLst>
                <a:tab pos="2690495" algn="ctr"/>
              </a:tabLst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Action Items are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Realistic/Reachable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and meaningful for our community. </a:t>
            </a:r>
          </a:p>
          <a:p>
            <a:pPr marL="1143000" marR="0" lvl="2" indent="-22860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"/>
              <a:tabLst>
                <a:tab pos="457200" algn="ctr"/>
                <a:tab pos="2992120" algn="ctr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Reachable Action Items will stretch us without crippling or terrifying us. </a:t>
            </a:r>
          </a:p>
          <a:p>
            <a:pPr marL="1143000" marR="0" lvl="2" indent="-22860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"/>
              <a:tabLst>
                <a:tab pos="457200" algn="ctr"/>
                <a:tab pos="2362835" algn="ctr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Completing the Action Items should be satisfying in itself. </a:t>
            </a:r>
          </a:p>
          <a:p>
            <a:pPr marL="1143000" marR="0" lvl="2" indent="-22860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"/>
              <a:tabLst>
                <a:tab pos="457200" algn="ctr"/>
                <a:tab pos="2541270" algn="ctr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Satisfaction is motivation for the next round of Action Items. </a:t>
            </a:r>
          </a:p>
          <a:p>
            <a:pPr marL="1143000" marR="0" lvl="2" indent="-228600">
              <a:lnSpc>
                <a:spcPct val="103000"/>
              </a:lnSpc>
              <a:spcBef>
                <a:spcPts val="0"/>
              </a:spcBef>
              <a:spcAft>
                <a:spcPts val="65"/>
              </a:spcAft>
              <a:buFont typeface="Wingdings" pitchFamily="2" charset="2"/>
              <a:buChar char=""/>
              <a:tabLst>
                <a:tab pos="457200" algn="ctr"/>
                <a:tab pos="2541270" algn="ctr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Big Action Items should be subdivided into tasks of more manageable size. </a:t>
            </a:r>
          </a:p>
          <a:p>
            <a:pPr marL="46355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454025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353945" algn="ctr"/>
              </a:tabLst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Action Items are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Time-sensitive with a Time-frame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for completion.  </a:t>
            </a:r>
          </a:p>
          <a:p>
            <a:pPr marL="1143000" marR="0" lvl="2" indent="-22860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"/>
              <a:tabLst>
                <a:tab pos="457200" algn="ctr"/>
                <a:tab pos="2606675" algn="ctr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Action Items are for making progress now, not for “someday”. </a:t>
            </a:r>
          </a:p>
          <a:p>
            <a:pPr marL="1143000" marR="1017270" lvl="2" indent="-228600">
              <a:lnSpc>
                <a:spcPct val="103000"/>
              </a:lnSpc>
              <a:spcBef>
                <a:spcPts val="0"/>
              </a:spcBef>
              <a:spcAft>
                <a:spcPts val="65"/>
              </a:spcAft>
              <a:buFont typeface="Wingdings" pitchFamily="2" charset="2"/>
              <a:buChar char="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time-frame helps us create meaningful objective steps/tasks.</a:t>
            </a:r>
          </a:p>
          <a:p>
            <a:pPr marL="1143000" marR="1017270" lvl="2" indent="-228600">
              <a:lnSpc>
                <a:spcPct val="103000"/>
              </a:lnSpc>
              <a:spcBef>
                <a:spcPts val="0"/>
              </a:spcBef>
              <a:spcAft>
                <a:spcPts val="65"/>
              </a:spcAft>
              <a:buFont typeface="Wingdings" pitchFamily="2" charset="2"/>
              <a:buChar char="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Appropriate time pressure helps to keep us motivated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683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7B070-6AED-7841-B671-4C28323C0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270933" cy="4554180"/>
          </a:xfrm>
        </p:spPr>
        <p:txBody>
          <a:bodyPr/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GROUP EXERCISE:</a:t>
            </a:r>
            <a:br>
              <a:rPr lang="en-US" dirty="0"/>
            </a:br>
            <a:r>
              <a:rPr lang="en-US" dirty="0"/>
              <a:t>IDENTIFY COMMITTEE CONNECTIONS </a:t>
            </a:r>
            <a:r>
              <a:rPr lang="en-US" sz="3200" dirty="0"/>
              <a:t>(SPREADSHEET)</a:t>
            </a:r>
          </a:p>
        </p:txBody>
      </p:sp>
    </p:spTree>
    <p:extLst>
      <p:ext uri="{BB962C8B-B14F-4D97-AF65-F5344CB8AC3E}">
        <p14:creationId xmlns:p14="http://schemas.microsoft.com/office/powerpoint/2010/main" val="3346259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{5D54A65B-E3C7-4249-9D37-9FB30BA3916E}tf10001062</Template>
  <TotalTime>457</TotalTime>
  <Words>634</Words>
  <Application>Microsoft Macintosh PowerPoint</Application>
  <PresentationFormat>Widescreen</PresentationFormat>
  <Paragraphs>122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Times New Roman</vt:lpstr>
      <vt:lpstr>Wingdings</vt:lpstr>
      <vt:lpstr>Wingdings 3</vt:lpstr>
      <vt:lpstr>Ion</vt:lpstr>
      <vt:lpstr>  COMPREHENSIVE PLAN  ACTION PLANNING TRAINING 5/14/19</vt:lpstr>
      <vt:lpstr>Expected Outcomes</vt:lpstr>
      <vt:lpstr>REVIEW AGENDA</vt:lpstr>
      <vt:lpstr>Comprehensive Plan Implementation Actions Process: May – December 2019</vt:lpstr>
      <vt:lpstr>Things to Consider in the Process</vt:lpstr>
      <vt:lpstr>Guiding Principles  (included on actions worksheet)</vt:lpstr>
      <vt:lpstr>SMART Actions Definition</vt:lpstr>
      <vt:lpstr>SMART Actions Definition</vt:lpstr>
      <vt:lpstr>  GROUP EXERCISE: IDENTIFY COMMITTEE CONNECTIONS (SPREADSHEET)</vt:lpstr>
      <vt:lpstr> ACTION PLAN EXAMPLES:  1. Parks &amp; Recreation 2. Intergovernmental Cooperation </vt:lpstr>
      <vt:lpstr>  REVIEW 2001 ACTIONS:  GATHER IDEAS</vt:lpstr>
      <vt:lpstr>NEXT STEPS</vt:lpstr>
      <vt:lpstr>Moving forward: passing the baton</vt:lpstr>
      <vt:lpstr>  Questions, Discussion, Suggested Improvements  THANK YOU!!! GO FORTH &amp; ACT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action planning training Bayfield Comprehensive plan</dc:title>
  <dc:creator>Microsoft Office User</dc:creator>
  <cp:lastModifiedBy>Microsoft Office User</cp:lastModifiedBy>
  <cp:revision>22</cp:revision>
  <dcterms:created xsi:type="dcterms:W3CDTF">2019-05-09T21:08:28Z</dcterms:created>
  <dcterms:modified xsi:type="dcterms:W3CDTF">2019-05-15T16:54:09Z</dcterms:modified>
</cp:coreProperties>
</file>